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Stella" charset="1" panose="00000000000000000000"/>
      <p:regular r:id="rId15"/>
    </p:embeddedFont>
    <p:embeddedFont>
      <p:font typeface="Dreaming Outloud All Caps"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2.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767866" y="-1889183"/>
            <a:ext cx="9125410" cy="6420971"/>
          </a:xfrm>
          <a:custGeom>
            <a:avLst/>
            <a:gdLst/>
            <a:ahLst/>
            <a:cxnLst/>
            <a:rect r="r" b="b" t="t" l="l"/>
            <a:pathLst>
              <a:path h="6420971" w="9125410">
                <a:moveTo>
                  <a:pt x="0" y="0"/>
                </a:moveTo>
                <a:lnTo>
                  <a:pt x="9125411" y="0"/>
                </a:lnTo>
                <a:lnTo>
                  <a:pt x="9125411" y="6420970"/>
                </a:lnTo>
                <a:lnTo>
                  <a:pt x="0" y="6420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46157">
            <a:off x="7555729" y="-2850212"/>
            <a:ext cx="14449154" cy="6804238"/>
          </a:xfrm>
          <a:custGeom>
            <a:avLst/>
            <a:gdLst/>
            <a:ahLst/>
            <a:cxnLst/>
            <a:rect r="r" b="b" t="t" l="l"/>
            <a:pathLst>
              <a:path h="6804238" w="14449154">
                <a:moveTo>
                  <a:pt x="0" y="0"/>
                </a:moveTo>
                <a:lnTo>
                  <a:pt x="14449154" y="0"/>
                </a:lnTo>
                <a:lnTo>
                  <a:pt x="14449154" y="6804237"/>
                </a:lnTo>
                <a:lnTo>
                  <a:pt x="0" y="6804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378263" y="6141586"/>
            <a:ext cx="9884531" cy="4654715"/>
          </a:xfrm>
          <a:custGeom>
            <a:avLst/>
            <a:gdLst/>
            <a:ahLst/>
            <a:cxnLst/>
            <a:rect r="r" b="b" t="t" l="l"/>
            <a:pathLst>
              <a:path h="4654715" w="9884531">
                <a:moveTo>
                  <a:pt x="9884531" y="0"/>
                </a:moveTo>
                <a:lnTo>
                  <a:pt x="0" y="0"/>
                </a:lnTo>
                <a:lnTo>
                  <a:pt x="0" y="4654716"/>
                </a:lnTo>
                <a:lnTo>
                  <a:pt x="9884531" y="4654716"/>
                </a:lnTo>
                <a:lnTo>
                  <a:pt x="98845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656042">
            <a:off x="-2433589" y="3295377"/>
            <a:ext cx="12520315" cy="9947959"/>
          </a:xfrm>
          <a:custGeom>
            <a:avLst/>
            <a:gdLst/>
            <a:ahLst/>
            <a:cxnLst/>
            <a:rect r="r" b="b" t="t" l="l"/>
            <a:pathLst>
              <a:path h="9947959" w="12520315">
                <a:moveTo>
                  <a:pt x="0" y="0"/>
                </a:moveTo>
                <a:lnTo>
                  <a:pt x="12520315" y="0"/>
                </a:lnTo>
                <a:lnTo>
                  <a:pt x="12520315" y="9947959"/>
                </a:lnTo>
                <a:lnTo>
                  <a:pt x="0" y="99479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3564003" y="1541375"/>
            <a:ext cx="1578876" cy="1779471"/>
          </a:xfrm>
          <a:custGeom>
            <a:avLst/>
            <a:gdLst/>
            <a:ahLst/>
            <a:cxnLst/>
            <a:rect r="r" b="b" t="t" l="l"/>
            <a:pathLst>
              <a:path h="1779471" w="1578876">
                <a:moveTo>
                  <a:pt x="1578875" y="0"/>
                </a:moveTo>
                <a:lnTo>
                  <a:pt x="0" y="0"/>
                </a:lnTo>
                <a:lnTo>
                  <a:pt x="0" y="1779471"/>
                </a:lnTo>
                <a:lnTo>
                  <a:pt x="1578875" y="1779471"/>
                </a:lnTo>
                <a:lnTo>
                  <a:pt x="157887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37448" y="4752172"/>
            <a:ext cx="5940306" cy="5033059"/>
          </a:xfrm>
          <a:custGeom>
            <a:avLst/>
            <a:gdLst/>
            <a:ahLst/>
            <a:cxnLst/>
            <a:rect r="r" b="b" t="t" l="l"/>
            <a:pathLst>
              <a:path h="5033059" w="5940306">
                <a:moveTo>
                  <a:pt x="0" y="0"/>
                </a:moveTo>
                <a:lnTo>
                  <a:pt x="5940306" y="0"/>
                </a:lnTo>
                <a:lnTo>
                  <a:pt x="5940306" y="5033059"/>
                </a:lnTo>
                <a:lnTo>
                  <a:pt x="0" y="50330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4109982" y="1046075"/>
            <a:ext cx="8792572" cy="4430411"/>
          </a:xfrm>
          <a:prstGeom prst="rect">
            <a:avLst/>
          </a:prstGeom>
        </p:spPr>
        <p:txBody>
          <a:bodyPr anchor="t" rtlCol="false" tIns="0" lIns="0" bIns="0" rIns="0">
            <a:spAutoFit/>
          </a:bodyPr>
          <a:lstStyle/>
          <a:p>
            <a:pPr algn="ctr">
              <a:lnSpc>
                <a:spcPts val="31519"/>
              </a:lnSpc>
              <a:spcBef>
                <a:spcPct val="0"/>
              </a:spcBef>
            </a:pPr>
            <a:r>
              <a:rPr lang="en-US" sz="22513">
                <a:solidFill>
                  <a:srgbClr val="404A76"/>
                </a:solidFill>
                <a:latin typeface="Stella"/>
              </a:rPr>
              <a:t>Strategy</a:t>
            </a:r>
          </a:p>
        </p:txBody>
      </p:sp>
      <p:sp>
        <p:nvSpPr>
          <p:cNvPr name="TextBox 9" id="9"/>
          <p:cNvSpPr txBox="true"/>
          <p:nvPr/>
        </p:nvSpPr>
        <p:spPr>
          <a:xfrm rot="0">
            <a:off x="6950918" y="3133615"/>
            <a:ext cx="7054582" cy="4244306"/>
          </a:xfrm>
          <a:prstGeom prst="rect">
            <a:avLst/>
          </a:prstGeom>
        </p:spPr>
        <p:txBody>
          <a:bodyPr anchor="t" rtlCol="false" tIns="0" lIns="0" bIns="0" rIns="0">
            <a:spAutoFit/>
          </a:bodyPr>
          <a:lstStyle/>
          <a:p>
            <a:pPr algn="ctr">
              <a:lnSpc>
                <a:spcPts val="31519"/>
              </a:lnSpc>
              <a:spcBef>
                <a:spcPct val="0"/>
              </a:spcBef>
            </a:pPr>
            <a:r>
              <a:rPr lang="en-US" sz="22513">
                <a:solidFill>
                  <a:srgbClr val="404A76"/>
                </a:solidFill>
                <a:latin typeface="Stella"/>
              </a:rPr>
              <a:t>pattern</a:t>
            </a:r>
          </a:p>
        </p:txBody>
      </p:sp>
      <p:sp>
        <p:nvSpPr>
          <p:cNvPr name="TextBox 10" id="10"/>
          <p:cNvSpPr txBox="true"/>
          <p:nvPr/>
        </p:nvSpPr>
        <p:spPr>
          <a:xfrm rot="0">
            <a:off x="9179774" y="8111756"/>
            <a:ext cx="8079526" cy="846582"/>
          </a:xfrm>
          <a:prstGeom prst="rect">
            <a:avLst/>
          </a:prstGeom>
        </p:spPr>
        <p:txBody>
          <a:bodyPr anchor="t" rtlCol="false" tIns="0" lIns="0" bIns="0" rIns="0">
            <a:spAutoFit/>
          </a:bodyPr>
          <a:lstStyle/>
          <a:p>
            <a:pPr algn="r">
              <a:lnSpc>
                <a:spcPts val="3204"/>
              </a:lnSpc>
            </a:pPr>
            <a:r>
              <a:rPr lang="en-US" sz="3600">
                <a:solidFill>
                  <a:srgbClr val="404A76"/>
                </a:solidFill>
                <a:latin typeface="Dreaming Outloud All Caps"/>
              </a:rPr>
              <a:t>John Quiceno pimienta</a:t>
            </a:r>
          </a:p>
          <a:p>
            <a:pPr algn="r">
              <a:lnSpc>
                <a:spcPts val="3204"/>
              </a:lnSpc>
            </a:pPr>
            <a:r>
              <a:rPr lang="en-US" sz="3600">
                <a:solidFill>
                  <a:srgbClr val="404A76"/>
                </a:solidFill>
                <a:latin typeface="Dreaming Outloud All Caps"/>
              </a:rPr>
              <a:t>Valeria martinez gutierrez</a:t>
            </a:r>
          </a:p>
        </p:txBody>
      </p:sp>
      <p:sp>
        <p:nvSpPr>
          <p:cNvPr name="TextBox 11" id="11"/>
          <p:cNvSpPr txBox="true"/>
          <p:nvPr/>
        </p:nvSpPr>
        <p:spPr>
          <a:xfrm rot="0">
            <a:off x="9179774" y="8910713"/>
            <a:ext cx="8079526" cy="528320"/>
          </a:xfrm>
          <a:prstGeom prst="rect">
            <a:avLst/>
          </a:prstGeom>
        </p:spPr>
        <p:txBody>
          <a:bodyPr anchor="t" rtlCol="false" tIns="0" lIns="0" bIns="0" rIns="0">
            <a:spAutoFit/>
          </a:bodyPr>
          <a:lstStyle/>
          <a:p>
            <a:pPr algn="r">
              <a:lnSpc>
                <a:spcPts val="4480"/>
              </a:lnSpc>
              <a:spcBef>
                <a:spcPct val="0"/>
              </a:spcBef>
            </a:pPr>
            <a:r>
              <a:rPr lang="en-US" sz="3200">
                <a:solidFill>
                  <a:srgbClr val="FF8282"/>
                </a:solidFill>
                <a:latin typeface="Dreaming Outloud All Caps"/>
              </a:rPr>
              <a:t>ANÁLISIS &amp; DISEÑO DE SISTEMAS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183370" y="5692031"/>
            <a:ext cx="14785534" cy="16039534"/>
          </a:xfrm>
          <a:custGeom>
            <a:avLst/>
            <a:gdLst/>
            <a:ahLst/>
            <a:cxnLst/>
            <a:rect r="r" b="b" t="t" l="l"/>
            <a:pathLst>
              <a:path h="16039534" w="14785534">
                <a:moveTo>
                  <a:pt x="0" y="0"/>
                </a:moveTo>
                <a:lnTo>
                  <a:pt x="14785534" y="0"/>
                </a:lnTo>
                <a:lnTo>
                  <a:pt x="14785534" y="16039534"/>
                </a:lnTo>
                <a:lnTo>
                  <a:pt x="0" y="160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2671" y="8008742"/>
            <a:ext cx="4427710" cy="2278258"/>
          </a:xfrm>
          <a:custGeom>
            <a:avLst/>
            <a:gdLst/>
            <a:ahLst/>
            <a:cxnLst/>
            <a:rect r="r" b="b" t="t" l="l"/>
            <a:pathLst>
              <a:path h="2278258" w="4427710">
                <a:moveTo>
                  <a:pt x="0" y="0"/>
                </a:moveTo>
                <a:lnTo>
                  <a:pt x="4427709" y="0"/>
                </a:lnTo>
                <a:lnTo>
                  <a:pt x="4427709" y="2278258"/>
                </a:lnTo>
                <a:lnTo>
                  <a:pt x="0" y="2278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080480" y="6827902"/>
            <a:ext cx="6515424" cy="3459098"/>
          </a:xfrm>
          <a:custGeom>
            <a:avLst/>
            <a:gdLst/>
            <a:ahLst/>
            <a:cxnLst/>
            <a:rect r="r" b="b" t="t" l="l"/>
            <a:pathLst>
              <a:path h="3459098" w="6515424">
                <a:moveTo>
                  <a:pt x="0" y="0"/>
                </a:moveTo>
                <a:lnTo>
                  <a:pt x="6515424" y="0"/>
                </a:lnTo>
                <a:lnTo>
                  <a:pt x="6515424" y="3459098"/>
                </a:lnTo>
                <a:lnTo>
                  <a:pt x="0" y="3459098"/>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37583" y="7549995"/>
            <a:ext cx="4466922" cy="2737005"/>
          </a:xfrm>
          <a:custGeom>
            <a:avLst/>
            <a:gdLst/>
            <a:ahLst/>
            <a:cxnLst/>
            <a:rect r="r" b="b" t="t" l="l"/>
            <a:pathLst>
              <a:path h="2737005" w="4466922">
                <a:moveTo>
                  <a:pt x="0" y="0"/>
                </a:moveTo>
                <a:lnTo>
                  <a:pt x="4466922" y="0"/>
                </a:lnTo>
                <a:lnTo>
                  <a:pt x="4466922" y="2737005"/>
                </a:lnTo>
                <a:lnTo>
                  <a:pt x="0" y="27370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74895" y="-856910"/>
            <a:ext cx="17738210" cy="5523121"/>
          </a:xfrm>
          <a:prstGeom prst="rect">
            <a:avLst/>
          </a:prstGeom>
        </p:spPr>
        <p:txBody>
          <a:bodyPr anchor="t" rtlCol="false" tIns="0" lIns="0" bIns="0" rIns="0">
            <a:spAutoFit/>
          </a:bodyPr>
          <a:lstStyle/>
          <a:p>
            <a:pPr algn="ctr">
              <a:lnSpc>
                <a:spcPts val="34999"/>
              </a:lnSpc>
              <a:spcBef>
                <a:spcPct val="0"/>
              </a:spcBef>
            </a:pPr>
            <a:r>
              <a:rPr lang="en-US" sz="24999">
                <a:solidFill>
                  <a:srgbClr val="FF8282"/>
                </a:solidFill>
                <a:latin typeface="Stella"/>
              </a:rPr>
              <a:t>Strategy pattern</a:t>
            </a:r>
          </a:p>
        </p:txBody>
      </p:sp>
      <p:sp>
        <p:nvSpPr>
          <p:cNvPr name="TextBox 7" id="7"/>
          <p:cNvSpPr txBox="true"/>
          <p:nvPr/>
        </p:nvSpPr>
        <p:spPr>
          <a:xfrm rot="0">
            <a:off x="2038625" y="4351020"/>
            <a:ext cx="14210751" cy="1737360"/>
          </a:xfrm>
          <a:prstGeom prst="rect">
            <a:avLst/>
          </a:prstGeom>
        </p:spPr>
        <p:txBody>
          <a:bodyPr anchor="t" rtlCol="false" tIns="0" lIns="0" bIns="0" rIns="0">
            <a:spAutoFit/>
          </a:bodyPr>
          <a:lstStyle/>
          <a:p>
            <a:pPr algn="ctr">
              <a:lnSpc>
                <a:spcPts val="3360"/>
              </a:lnSpc>
            </a:pPr>
            <a:r>
              <a:rPr lang="en-US" sz="4200">
                <a:solidFill>
                  <a:srgbClr val="7886BF"/>
                </a:solidFill>
                <a:latin typeface="Dreaming Outloud All Caps"/>
              </a:rPr>
              <a:t>Estrategia es un patrón de comportamiento. es decir,</a:t>
            </a:r>
          </a:p>
          <a:p>
            <a:pPr algn="ctr">
              <a:lnSpc>
                <a:spcPts val="3360"/>
              </a:lnSpc>
            </a:pPr>
            <a:r>
              <a:rPr lang="en-US" sz="4200">
                <a:solidFill>
                  <a:srgbClr val="7886BF"/>
                </a:solidFill>
                <a:latin typeface="Dreaming Outloud All Caps"/>
              </a:rPr>
              <a:t>identifica patrones comunes en la comunicación entre</a:t>
            </a:r>
          </a:p>
          <a:p>
            <a:pPr algn="ctr">
              <a:lnSpc>
                <a:spcPts val="3360"/>
              </a:lnSpc>
            </a:pPr>
            <a:r>
              <a:rPr lang="en-US" sz="4200">
                <a:solidFill>
                  <a:srgbClr val="7886BF"/>
                </a:solidFill>
                <a:latin typeface="Dreaming Outloud All Caps"/>
              </a:rPr>
              <a:t>objetos. específicamente, define una familia de algoritmos,</a:t>
            </a:r>
          </a:p>
          <a:p>
            <a:pPr algn="ctr">
              <a:lnSpc>
                <a:spcPts val="3360"/>
              </a:lnSpc>
            </a:pPr>
            <a:r>
              <a:rPr lang="en-US" sz="4200">
                <a:solidFill>
                  <a:srgbClr val="7886BF"/>
                </a:solidFill>
                <a:latin typeface="Dreaming Outloud All Caps"/>
              </a:rPr>
              <a:t>PERMITIENDO</a:t>
            </a:r>
            <a:r>
              <a:rPr lang="en-US" sz="4200">
                <a:solidFill>
                  <a:srgbClr val="7886BF"/>
                </a:solidFill>
                <a:latin typeface="Dreaming Outloud All Caps"/>
              </a:rPr>
              <a:t> usar uno EN PARTICULAR en tiempo de ejecución.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9022942" y="613503"/>
            <a:ext cx="8236358" cy="9059994"/>
          </a:xfrm>
          <a:custGeom>
            <a:avLst/>
            <a:gdLst/>
            <a:ahLst/>
            <a:cxnLst/>
            <a:rect r="r" b="b" t="t" l="l"/>
            <a:pathLst>
              <a:path h="9059994" w="8236358">
                <a:moveTo>
                  <a:pt x="0" y="0"/>
                </a:moveTo>
                <a:lnTo>
                  <a:pt x="8236358" y="0"/>
                </a:lnTo>
                <a:lnTo>
                  <a:pt x="8236358" y="9059994"/>
                </a:lnTo>
                <a:lnTo>
                  <a:pt x="0" y="905999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079439">
            <a:off x="6948982" y="-6359266"/>
            <a:ext cx="9441254" cy="8531461"/>
          </a:xfrm>
          <a:custGeom>
            <a:avLst/>
            <a:gdLst/>
            <a:ahLst/>
            <a:cxnLst/>
            <a:rect r="r" b="b" t="t" l="l"/>
            <a:pathLst>
              <a:path h="8531461" w="9441254">
                <a:moveTo>
                  <a:pt x="0" y="8531460"/>
                </a:moveTo>
                <a:lnTo>
                  <a:pt x="9441255" y="8531460"/>
                </a:lnTo>
                <a:lnTo>
                  <a:pt x="9441255" y="0"/>
                </a:lnTo>
                <a:lnTo>
                  <a:pt x="0" y="0"/>
                </a:lnTo>
                <a:lnTo>
                  <a:pt x="0" y="853146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80786">
            <a:off x="13072073" y="5738903"/>
            <a:ext cx="9441254" cy="8531461"/>
          </a:xfrm>
          <a:custGeom>
            <a:avLst/>
            <a:gdLst/>
            <a:ahLst/>
            <a:cxnLst/>
            <a:rect r="r" b="b" t="t" l="l"/>
            <a:pathLst>
              <a:path h="8531461" w="9441254">
                <a:moveTo>
                  <a:pt x="0" y="0"/>
                </a:moveTo>
                <a:lnTo>
                  <a:pt x="9441254" y="0"/>
                </a:lnTo>
                <a:lnTo>
                  <a:pt x="9441254" y="8531461"/>
                </a:lnTo>
                <a:lnTo>
                  <a:pt x="0" y="8531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258246">
            <a:off x="19243844" y="2475382"/>
            <a:ext cx="8344623" cy="10912200"/>
          </a:xfrm>
          <a:custGeom>
            <a:avLst/>
            <a:gdLst/>
            <a:ahLst/>
            <a:cxnLst/>
            <a:rect r="r" b="b" t="t" l="l"/>
            <a:pathLst>
              <a:path h="10912200" w="8344623">
                <a:moveTo>
                  <a:pt x="0" y="0"/>
                </a:moveTo>
                <a:lnTo>
                  <a:pt x="8344623" y="0"/>
                </a:lnTo>
                <a:lnTo>
                  <a:pt x="8344623" y="10912199"/>
                </a:lnTo>
                <a:lnTo>
                  <a:pt x="0" y="109121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597970" y="2898794"/>
            <a:ext cx="8690030" cy="7388206"/>
          </a:xfrm>
          <a:custGeom>
            <a:avLst/>
            <a:gdLst/>
            <a:ahLst/>
            <a:cxnLst/>
            <a:rect r="r" b="b" t="t" l="l"/>
            <a:pathLst>
              <a:path h="7388206" w="8690030">
                <a:moveTo>
                  <a:pt x="0" y="0"/>
                </a:moveTo>
                <a:lnTo>
                  <a:pt x="8690030" y="0"/>
                </a:lnTo>
                <a:lnTo>
                  <a:pt x="8690030" y="7388206"/>
                </a:lnTo>
                <a:lnTo>
                  <a:pt x="0" y="7388206"/>
                </a:lnTo>
                <a:lnTo>
                  <a:pt x="0" y="0"/>
                </a:lnTo>
                <a:close/>
              </a:path>
            </a:pathLst>
          </a:custGeom>
          <a:blipFill>
            <a:blip r:embed="rId8"/>
            <a:stretch>
              <a:fillRect l="-533" t="0" r="-533" b="0"/>
            </a:stretch>
          </a:blipFill>
        </p:spPr>
      </p:sp>
      <p:sp>
        <p:nvSpPr>
          <p:cNvPr name="TextBox 7" id="7"/>
          <p:cNvSpPr txBox="true"/>
          <p:nvPr/>
        </p:nvSpPr>
        <p:spPr>
          <a:xfrm rot="0">
            <a:off x="636567" y="-726303"/>
            <a:ext cx="17014865" cy="4848406"/>
          </a:xfrm>
          <a:prstGeom prst="rect">
            <a:avLst/>
          </a:prstGeom>
        </p:spPr>
        <p:txBody>
          <a:bodyPr anchor="t" rtlCol="false" tIns="0" lIns="0" bIns="0" rIns="0">
            <a:spAutoFit/>
          </a:bodyPr>
          <a:lstStyle/>
          <a:p>
            <a:pPr algn="ctr">
              <a:lnSpc>
                <a:spcPts val="28000"/>
              </a:lnSpc>
              <a:spcBef>
                <a:spcPct val="0"/>
              </a:spcBef>
            </a:pPr>
            <a:r>
              <a:rPr lang="en-US" sz="20000">
                <a:solidFill>
                  <a:srgbClr val="FF8282"/>
                </a:solidFill>
                <a:latin typeface="Stella"/>
              </a:rPr>
              <a:t>¿CÓMO APLICAR?</a:t>
            </a:r>
          </a:p>
        </p:txBody>
      </p:sp>
      <p:sp>
        <p:nvSpPr>
          <p:cNvPr name="TextBox 8" id="8"/>
          <p:cNvSpPr txBox="true"/>
          <p:nvPr/>
        </p:nvSpPr>
        <p:spPr>
          <a:xfrm rot="0">
            <a:off x="394526" y="3973830"/>
            <a:ext cx="9203445" cy="5284470"/>
          </a:xfrm>
          <a:prstGeom prst="rect">
            <a:avLst/>
          </a:prstGeom>
        </p:spPr>
        <p:txBody>
          <a:bodyPr anchor="t" rtlCol="false" tIns="0" lIns="0" bIns="0" rIns="0">
            <a:spAutoFit/>
          </a:bodyPr>
          <a:lstStyle/>
          <a:p>
            <a:pPr algn="just" marL="906780" indent="-453390" lvl="1">
              <a:lnSpc>
                <a:spcPts val="3780"/>
              </a:lnSpc>
              <a:buAutoNum type="arabicPeriod" startAt="1"/>
            </a:pPr>
            <a:r>
              <a:rPr lang="en-US" sz="4200">
                <a:solidFill>
                  <a:srgbClr val="404A76"/>
                </a:solidFill>
                <a:latin typeface="Dreaming Outloud All Caps"/>
              </a:rPr>
              <a:t>LA CLASE CONTEXTO IDENTIFICA UN ALGORITMO QUE CAMBIA CON FRECUENCIA.</a:t>
            </a:r>
          </a:p>
          <a:p>
            <a:pPr algn="just" marL="906780" indent="-453390" lvl="1">
              <a:lnSpc>
                <a:spcPts val="3780"/>
              </a:lnSpc>
              <a:buAutoNum type="arabicPeriod" startAt="1"/>
            </a:pPr>
            <a:r>
              <a:rPr lang="en-US" sz="4200">
                <a:solidFill>
                  <a:srgbClr val="404A76"/>
                </a:solidFill>
                <a:latin typeface="Dreaming Outloud All Caps"/>
              </a:rPr>
              <a:t>SE DECLARA UNA INTERFAZ QUE ES COMÚN A TODAS LAS VARIANTES DEL ALGORITMO.</a:t>
            </a:r>
          </a:p>
          <a:p>
            <a:pPr algn="just" marL="906780" indent="-453390" lvl="1">
              <a:lnSpc>
                <a:spcPts val="3780"/>
              </a:lnSpc>
              <a:buAutoNum type="arabicPeriod" startAt="1"/>
            </a:pPr>
            <a:r>
              <a:rPr lang="en-US" sz="4200">
                <a:solidFill>
                  <a:srgbClr val="404A76"/>
                </a:solidFill>
                <a:latin typeface="Dreaming Outloud All Caps"/>
              </a:rPr>
              <a:t>SE EXTRAE CADA IMPLEMENTACIÓN DEL ALGORITMO EN ESTRATEGIAS CONCRETAS.</a:t>
            </a:r>
          </a:p>
          <a:p>
            <a:pPr algn="just" marL="906780" indent="-453390" lvl="1">
              <a:lnSpc>
                <a:spcPts val="3780"/>
              </a:lnSpc>
              <a:buAutoNum type="arabicPeriod" startAt="1"/>
            </a:pPr>
            <a:r>
              <a:rPr lang="en-US" sz="4200">
                <a:solidFill>
                  <a:srgbClr val="404A76"/>
                </a:solidFill>
                <a:latin typeface="Dreaming Outloud All Caps"/>
              </a:rPr>
              <a:t>EL CONTEXTO LLAMA EL MÉTODO A EJECUTAR, PERO NO SABE QUE TIPO DE ESTRATEGIA ES.</a:t>
            </a:r>
          </a:p>
          <a:p>
            <a:pPr algn="just" marL="906780" indent="-453390" lvl="1">
              <a:lnSpc>
                <a:spcPts val="3780"/>
              </a:lnSpc>
              <a:buAutoNum type="arabicPeriod" startAt="1"/>
            </a:pPr>
            <a:r>
              <a:rPr lang="en-US" sz="4200">
                <a:solidFill>
                  <a:srgbClr val="404A76"/>
                </a:solidFill>
                <a:latin typeface="Dreaming Outloud All Caps"/>
              </a:rPr>
              <a:t>El cliente crea un objeto específico de estrategia y lo pasa al contexto.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9022942" y="613503"/>
            <a:ext cx="8236358" cy="9059994"/>
          </a:xfrm>
          <a:custGeom>
            <a:avLst/>
            <a:gdLst/>
            <a:ahLst/>
            <a:cxnLst/>
            <a:rect r="r" b="b" t="t" l="l"/>
            <a:pathLst>
              <a:path h="9059994" w="8236358">
                <a:moveTo>
                  <a:pt x="0" y="0"/>
                </a:moveTo>
                <a:lnTo>
                  <a:pt x="8236358" y="0"/>
                </a:lnTo>
                <a:lnTo>
                  <a:pt x="8236358" y="9059994"/>
                </a:lnTo>
                <a:lnTo>
                  <a:pt x="0" y="905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079439">
            <a:off x="6948982" y="-6359266"/>
            <a:ext cx="9441254" cy="8531461"/>
          </a:xfrm>
          <a:custGeom>
            <a:avLst/>
            <a:gdLst/>
            <a:ahLst/>
            <a:cxnLst/>
            <a:rect r="r" b="b" t="t" l="l"/>
            <a:pathLst>
              <a:path h="8531461" w="9441254">
                <a:moveTo>
                  <a:pt x="0" y="8531460"/>
                </a:moveTo>
                <a:lnTo>
                  <a:pt x="9441255" y="8531460"/>
                </a:lnTo>
                <a:lnTo>
                  <a:pt x="9441255" y="0"/>
                </a:lnTo>
                <a:lnTo>
                  <a:pt x="0" y="0"/>
                </a:lnTo>
                <a:lnTo>
                  <a:pt x="0" y="853146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80786">
            <a:off x="13072073" y="5738903"/>
            <a:ext cx="9441254" cy="8531461"/>
          </a:xfrm>
          <a:custGeom>
            <a:avLst/>
            <a:gdLst/>
            <a:ahLst/>
            <a:cxnLst/>
            <a:rect r="r" b="b" t="t" l="l"/>
            <a:pathLst>
              <a:path h="8531461" w="9441254">
                <a:moveTo>
                  <a:pt x="0" y="0"/>
                </a:moveTo>
                <a:lnTo>
                  <a:pt x="9441254" y="0"/>
                </a:lnTo>
                <a:lnTo>
                  <a:pt x="9441254" y="8531461"/>
                </a:lnTo>
                <a:lnTo>
                  <a:pt x="0" y="8531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258246">
            <a:off x="19243844" y="2475382"/>
            <a:ext cx="8344623" cy="10912200"/>
          </a:xfrm>
          <a:custGeom>
            <a:avLst/>
            <a:gdLst/>
            <a:ahLst/>
            <a:cxnLst/>
            <a:rect r="r" b="b" t="t" l="l"/>
            <a:pathLst>
              <a:path h="10912200" w="8344623">
                <a:moveTo>
                  <a:pt x="0" y="0"/>
                </a:moveTo>
                <a:lnTo>
                  <a:pt x="8344623" y="0"/>
                </a:lnTo>
                <a:lnTo>
                  <a:pt x="8344623" y="10912199"/>
                </a:lnTo>
                <a:lnTo>
                  <a:pt x="0" y="109121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518723" y="2973954"/>
            <a:ext cx="4470359" cy="3535648"/>
          </a:xfrm>
          <a:custGeom>
            <a:avLst/>
            <a:gdLst/>
            <a:ahLst/>
            <a:cxnLst/>
            <a:rect r="r" b="b" t="t" l="l"/>
            <a:pathLst>
              <a:path h="3535648" w="4470359">
                <a:moveTo>
                  <a:pt x="0" y="0"/>
                </a:moveTo>
                <a:lnTo>
                  <a:pt x="4470359" y="0"/>
                </a:lnTo>
                <a:lnTo>
                  <a:pt x="4470359" y="3535647"/>
                </a:lnTo>
                <a:lnTo>
                  <a:pt x="0" y="35356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325091" y="585334"/>
            <a:ext cx="4202800" cy="2952467"/>
          </a:xfrm>
          <a:custGeom>
            <a:avLst/>
            <a:gdLst/>
            <a:ahLst/>
            <a:cxnLst/>
            <a:rect r="r" b="b" t="t" l="l"/>
            <a:pathLst>
              <a:path h="2952467" w="4202800">
                <a:moveTo>
                  <a:pt x="0" y="0"/>
                </a:moveTo>
                <a:lnTo>
                  <a:pt x="4202800" y="0"/>
                </a:lnTo>
                <a:lnTo>
                  <a:pt x="4202800" y="2952467"/>
                </a:lnTo>
                <a:lnTo>
                  <a:pt x="0" y="2952467"/>
                </a:lnTo>
                <a:lnTo>
                  <a:pt x="0" y="0"/>
                </a:lnTo>
                <a:close/>
              </a:path>
            </a:pathLst>
          </a:custGeom>
          <a:blipFill>
            <a:blip r:embed="rId10"/>
            <a:stretch>
              <a:fillRect l="0" t="0" r="0" b="0"/>
            </a:stretch>
          </a:blipFill>
        </p:spPr>
      </p:sp>
      <p:sp>
        <p:nvSpPr>
          <p:cNvPr name="Freeform 8" id="8"/>
          <p:cNvSpPr/>
          <p:nvPr/>
        </p:nvSpPr>
        <p:spPr>
          <a:xfrm flipH="false" flipV="false" rot="0">
            <a:off x="13082609" y="5984553"/>
            <a:ext cx="3273747" cy="3273747"/>
          </a:xfrm>
          <a:custGeom>
            <a:avLst/>
            <a:gdLst/>
            <a:ahLst/>
            <a:cxnLst/>
            <a:rect r="r" b="b" t="t" l="l"/>
            <a:pathLst>
              <a:path h="3273747" w="3273747">
                <a:moveTo>
                  <a:pt x="0" y="0"/>
                </a:moveTo>
                <a:lnTo>
                  <a:pt x="3273747" y="0"/>
                </a:lnTo>
                <a:lnTo>
                  <a:pt x="3273747" y="3273747"/>
                </a:lnTo>
                <a:lnTo>
                  <a:pt x="0" y="3273747"/>
                </a:lnTo>
                <a:lnTo>
                  <a:pt x="0" y="0"/>
                </a:lnTo>
                <a:close/>
              </a:path>
            </a:pathLst>
          </a:custGeom>
          <a:blipFill>
            <a:blip r:embed="rId11"/>
            <a:stretch>
              <a:fillRect l="0" t="0" r="0" b="0"/>
            </a:stretch>
          </a:blipFill>
        </p:spPr>
      </p:sp>
      <p:sp>
        <p:nvSpPr>
          <p:cNvPr name="TextBox 9" id="9"/>
          <p:cNvSpPr txBox="true"/>
          <p:nvPr/>
        </p:nvSpPr>
        <p:spPr>
          <a:xfrm rot="0">
            <a:off x="662974" y="3763116"/>
            <a:ext cx="7826568" cy="5664421"/>
          </a:xfrm>
          <a:prstGeom prst="rect">
            <a:avLst/>
          </a:prstGeom>
        </p:spPr>
        <p:txBody>
          <a:bodyPr anchor="t" rtlCol="false" tIns="0" lIns="0" bIns="0" rIns="0">
            <a:spAutoFit/>
          </a:bodyPr>
          <a:lstStyle/>
          <a:p>
            <a:pPr algn="just">
              <a:lnSpc>
                <a:spcPts val="3703"/>
              </a:lnSpc>
            </a:pPr>
            <a:r>
              <a:rPr lang="en-US" sz="4629">
                <a:solidFill>
                  <a:srgbClr val="404A76"/>
                </a:solidFill>
                <a:latin typeface="Dreaming Outloud All Caps"/>
              </a:rPr>
              <a:t>estamos desarrollando una aplicación que calcula el precio de los boletos de transporte. Dependiendo del tipo de usuario (por ejemplo, adulto, niño, estudiante), se aplicará una estrategia diferente para calcular el precio final del boleto. Utilizaremos el patrón Strategy para encapsular estas estrategias de cálculo de precios.</a:t>
            </a:r>
          </a:p>
        </p:txBody>
      </p:sp>
      <p:sp>
        <p:nvSpPr>
          <p:cNvPr name="TextBox 10" id="10"/>
          <p:cNvSpPr txBox="true"/>
          <p:nvPr/>
        </p:nvSpPr>
        <p:spPr>
          <a:xfrm rot="0">
            <a:off x="1499093" y="-381000"/>
            <a:ext cx="8122647" cy="3417403"/>
          </a:xfrm>
          <a:prstGeom prst="rect">
            <a:avLst/>
          </a:prstGeom>
        </p:spPr>
        <p:txBody>
          <a:bodyPr anchor="t" rtlCol="false" tIns="0" lIns="0" bIns="0" rIns="0">
            <a:spAutoFit/>
          </a:bodyPr>
          <a:lstStyle/>
          <a:p>
            <a:pPr algn="ctr">
              <a:lnSpc>
                <a:spcPts val="24638"/>
              </a:lnSpc>
              <a:spcBef>
                <a:spcPct val="0"/>
              </a:spcBef>
            </a:pPr>
            <a:r>
              <a:rPr lang="en-US" sz="17598">
                <a:solidFill>
                  <a:srgbClr val="FF8282"/>
                </a:solidFill>
                <a:latin typeface="Stella"/>
              </a:rPr>
              <a:t>EJEMPLO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258246">
            <a:off x="19243844" y="2475382"/>
            <a:ext cx="8344623" cy="10912200"/>
          </a:xfrm>
          <a:custGeom>
            <a:avLst/>
            <a:gdLst/>
            <a:ahLst/>
            <a:cxnLst/>
            <a:rect r="r" b="b" t="t" l="l"/>
            <a:pathLst>
              <a:path h="10912200" w="8344623">
                <a:moveTo>
                  <a:pt x="0" y="0"/>
                </a:moveTo>
                <a:lnTo>
                  <a:pt x="8344623" y="0"/>
                </a:lnTo>
                <a:lnTo>
                  <a:pt x="8344623" y="10912199"/>
                </a:lnTo>
                <a:lnTo>
                  <a:pt x="0" y="10912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08003" y="-381000"/>
            <a:ext cx="4104828" cy="3154472"/>
          </a:xfrm>
          <a:prstGeom prst="rect">
            <a:avLst/>
          </a:prstGeom>
        </p:spPr>
        <p:txBody>
          <a:bodyPr anchor="t" rtlCol="false" tIns="0" lIns="0" bIns="0" rIns="0">
            <a:spAutoFit/>
          </a:bodyPr>
          <a:lstStyle/>
          <a:p>
            <a:pPr algn="ctr">
              <a:lnSpc>
                <a:spcPts val="24638"/>
              </a:lnSpc>
              <a:spcBef>
                <a:spcPct val="0"/>
              </a:spcBef>
            </a:pPr>
            <a:r>
              <a:rPr lang="en-US" sz="17598">
                <a:solidFill>
                  <a:srgbClr val="FF8282"/>
                </a:solidFill>
                <a:latin typeface="Stella"/>
              </a:rPr>
              <a:t>UML</a:t>
            </a:r>
          </a:p>
        </p:txBody>
      </p:sp>
      <p:sp>
        <p:nvSpPr>
          <p:cNvPr name="Freeform 4" id="4"/>
          <p:cNvSpPr/>
          <p:nvPr/>
        </p:nvSpPr>
        <p:spPr>
          <a:xfrm flipH="false" flipV="false" rot="0">
            <a:off x="175584" y="2613155"/>
            <a:ext cx="8968416" cy="2465817"/>
          </a:xfrm>
          <a:custGeom>
            <a:avLst/>
            <a:gdLst/>
            <a:ahLst/>
            <a:cxnLst/>
            <a:rect r="r" b="b" t="t" l="l"/>
            <a:pathLst>
              <a:path h="2465817" w="8968416">
                <a:moveTo>
                  <a:pt x="0" y="0"/>
                </a:moveTo>
                <a:lnTo>
                  <a:pt x="8968416" y="0"/>
                </a:lnTo>
                <a:lnTo>
                  <a:pt x="8968416" y="2465817"/>
                </a:lnTo>
                <a:lnTo>
                  <a:pt x="0" y="2465817"/>
                </a:lnTo>
                <a:lnTo>
                  <a:pt x="0" y="0"/>
                </a:lnTo>
                <a:close/>
              </a:path>
            </a:pathLst>
          </a:custGeom>
          <a:blipFill>
            <a:blip r:embed="rId4"/>
            <a:stretch>
              <a:fillRect l="0" t="0" r="0" b="0"/>
            </a:stretch>
          </a:blipFill>
        </p:spPr>
      </p:sp>
      <p:sp>
        <p:nvSpPr>
          <p:cNvPr name="TextBox 5" id="5"/>
          <p:cNvSpPr txBox="true"/>
          <p:nvPr/>
        </p:nvSpPr>
        <p:spPr>
          <a:xfrm rot="0">
            <a:off x="9432732" y="2799211"/>
            <a:ext cx="7826568" cy="4730971"/>
          </a:xfrm>
          <a:prstGeom prst="rect">
            <a:avLst/>
          </a:prstGeom>
        </p:spPr>
        <p:txBody>
          <a:bodyPr anchor="t" rtlCol="false" tIns="0" lIns="0" bIns="0" rIns="0">
            <a:spAutoFit/>
          </a:bodyPr>
          <a:lstStyle/>
          <a:p>
            <a:pPr algn="just">
              <a:lnSpc>
                <a:spcPts val="3703"/>
              </a:lnSpc>
            </a:pPr>
            <a:r>
              <a:rPr lang="en-US" sz="4629">
                <a:solidFill>
                  <a:srgbClr val="404A76"/>
                </a:solidFill>
                <a:latin typeface="Dreaming Outloud All Caps"/>
              </a:rPr>
              <a:t>Para este ejemplo, ticketpricecalculator posee un objeto strategies con funciones que representan las implementaciones concretas. El método calculate mantiene la referencia al contexto, mientras que el cliente llama a ticketprice con la estrategia específica.</a:t>
            </a:r>
          </a:p>
        </p:txBody>
      </p:sp>
      <p:sp>
        <p:nvSpPr>
          <p:cNvPr name="Freeform 6" id="6"/>
          <p:cNvSpPr/>
          <p:nvPr/>
        </p:nvSpPr>
        <p:spPr>
          <a:xfrm flipH="false" flipV="false" rot="-3956065">
            <a:off x="-1034412" y="4352436"/>
            <a:ext cx="8236358" cy="9059994"/>
          </a:xfrm>
          <a:custGeom>
            <a:avLst/>
            <a:gdLst/>
            <a:ahLst/>
            <a:cxnLst/>
            <a:rect r="r" b="b" t="t" l="l"/>
            <a:pathLst>
              <a:path h="9059994" w="8236358">
                <a:moveTo>
                  <a:pt x="0" y="0"/>
                </a:moveTo>
                <a:lnTo>
                  <a:pt x="8236358" y="0"/>
                </a:lnTo>
                <a:lnTo>
                  <a:pt x="8236358" y="9059994"/>
                </a:lnTo>
                <a:lnTo>
                  <a:pt x="0" y="9059994"/>
                </a:lnTo>
                <a:lnTo>
                  <a:pt x="0" y="0"/>
                </a:lnTo>
                <a:close/>
              </a:path>
            </a:pathLst>
          </a:custGeom>
          <a:blipFill>
            <a:blip r:embed="rId5">
              <a:alphaModFix amt="52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3260814" y="2483339"/>
            <a:ext cx="14785534" cy="16039534"/>
          </a:xfrm>
          <a:custGeom>
            <a:avLst/>
            <a:gdLst/>
            <a:ahLst/>
            <a:cxnLst/>
            <a:rect r="r" b="b" t="t" l="l"/>
            <a:pathLst>
              <a:path h="16039534" w="14785534">
                <a:moveTo>
                  <a:pt x="0" y="0"/>
                </a:moveTo>
                <a:lnTo>
                  <a:pt x="14785534" y="0"/>
                </a:lnTo>
                <a:lnTo>
                  <a:pt x="14785534" y="16039534"/>
                </a:lnTo>
                <a:lnTo>
                  <a:pt x="0" y="160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58246">
            <a:off x="19243844" y="2475382"/>
            <a:ext cx="8344623" cy="10912200"/>
          </a:xfrm>
          <a:custGeom>
            <a:avLst/>
            <a:gdLst/>
            <a:ahLst/>
            <a:cxnLst/>
            <a:rect r="r" b="b" t="t" l="l"/>
            <a:pathLst>
              <a:path h="10912200" w="8344623">
                <a:moveTo>
                  <a:pt x="0" y="0"/>
                </a:moveTo>
                <a:lnTo>
                  <a:pt x="8344623" y="0"/>
                </a:lnTo>
                <a:lnTo>
                  <a:pt x="8344623" y="10912199"/>
                </a:lnTo>
                <a:lnTo>
                  <a:pt x="0" y="10912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75979" y="2528189"/>
            <a:ext cx="10536043" cy="7758811"/>
          </a:xfrm>
          <a:custGeom>
            <a:avLst/>
            <a:gdLst/>
            <a:ahLst/>
            <a:cxnLst/>
            <a:rect r="r" b="b" t="t" l="l"/>
            <a:pathLst>
              <a:path h="7758811" w="10536043">
                <a:moveTo>
                  <a:pt x="0" y="0"/>
                </a:moveTo>
                <a:lnTo>
                  <a:pt x="10536042" y="0"/>
                </a:lnTo>
                <a:lnTo>
                  <a:pt x="10536042" y="7758811"/>
                </a:lnTo>
                <a:lnTo>
                  <a:pt x="0" y="7758811"/>
                </a:lnTo>
                <a:lnTo>
                  <a:pt x="0" y="0"/>
                </a:lnTo>
                <a:close/>
              </a:path>
            </a:pathLst>
          </a:custGeom>
          <a:blipFill>
            <a:blip r:embed="rId6"/>
            <a:stretch>
              <a:fillRect l="0" t="0" r="0" b="0"/>
            </a:stretch>
          </a:blipFill>
        </p:spPr>
      </p:sp>
      <p:sp>
        <p:nvSpPr>
          <p:cNvPr name="TextBox 5" id="5"/>
          <p:cNvSpPr txBox="true"/>
          <p:nvPr/>
        </p:nvSpPr>
        <p:spPr>
          <a:xfrm rot="0">
            <a:off x="5889630" y="-623058"/>
            <a:ext cx="6508741" cy="3289088"/>
          </a:xfrm>
          <a:prstGeom prst="rect">
            <a:avLst/>
          </a:prstGeom>
        </p:spPr>
        <p:txBody>
          <a:bodyPr anchor="t" rtlCol="false" tIns="0" lIns="0" bIns="0" rIns="0">
            <a:spAutoFit/>
          </a:bodyPr>
          <a:lstStyle/>
          <a:p>
            <a:pPr algn="ctr">
              <a:lnSpc>
                <a:spcPts val="24638"/>
              </a:lnSpc>
              <a:spcBef>
                <a:spcPct val="0"/>
              </a:spcBef>
            </a:pPr>
            <a:r>
              <a:rPr lang="en-US" sz="17598">
                <a:solidFill>
                  <a:srgbClr val="FF8282"/>
                </a:solidFill>
                <a:latin typeface="Stella"/>
              </a:rPr>
              <a:t>CÓDIGO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258246">
            <a:off x="19243844" y="2475382"/>
            <a:ext cx="8344623" cy="10912200"/>
          </a:xfrm>
          <a:custGeom>
            <a:avLst/>
            <a:gdLst/>
            <a:ahLst/>
            <a:cxnLst/>
            <a:rect r="r" b="b" t="t" l="l"/>
            <a:pathLst>
              <a:path h="10912200" w="8344623">
                <a:moveTo>
                  <a:pt x="0" y="0"/>
                </a:moveTo>
                <a:lnTo>
                  <a:pt x="8344623" y="0"/>
                </a:lnTo>
                <a:lnTo>
                  <a:pt x="8344623" y="10912199"/>
                </a:lnTo>
                <a:lnTo>
                  <a:pt x="0" y="10912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80743">
            <a:off x="-2023790" y="-2876267"/>
            <a:ext cx="14785534" cy="16039534"/>
          </a:xfrm>
          <a:custGeom>
            <a:avLst/>
            <a:gdLst/>
            <a:ahLst/>
            <a:cxnLst/>
            <a:rect r="r" b="b" t="t" l="l"/>
            <a:pathLst>
              <a:path h="16039534" w="14785534">
                <a:moveTo>
                  <a:pt x="0" y="0"/>
                </a:moveTo>
                <a:lnTo>
                  <a:pt x="14785534" y="0"/>
                </a:lnTo>
                <a:lnTo>
                  <a:pt x="14785534" y="16039534"/>
                </a:lnTo>
                <a:lnTo>
                  <a:pt x="0" y="16039534"/>
                </a:lnTo>
                <a:lnTo>
                  <a:pt x="0" y="0"/>
                </a:lnTo>
                <a:close/>
              </a:path>
            </a:pathLst>
          </a:custGeom>
          <a:blipFill>
            <a:blip r:embed="rId4">
              <a:alphaModFix amt="5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4455" y="3328935"/>
            <a:ext cx="6338098" cy="6590743"/>
          </a:xfrm>
          <a:custGeom>
            <a:avLst/>
            <a:gdLst/>
            <a:ahLst/>
            <a:cxnLst/>
            <a:rect r="r" b="b" t="t" l="l"/>
            <a:pathLst>
              <a:path h="6590743" w="6338098">
                <a:moveTo>
                  <a:pt x="0" y="0"/>
                </a:moveTo>
                <a:lnTo>
                  <a:pt x="6338098" y="0"/>
                </a:lnTo>
                <a:lnTo>
                  <a:pt x="6338098" y="6590743"/>
                </a:lnTo>
                <a:lnTo>
                  <a:pt x="0" y="6590743"/>
                </a:lnTo>
                <a:lnTo>
                  <a:pt x="0" y="0"/>
                </a:lnTo>
                <a:close/>
              </a:path>
            </a:pathLst>
          </a:custGeom>
          <a:blipFill>
            <a:blip r:embed="rId6"/>
            <a:stretch>
              <a:fillRect l="0" t="0" r="0" b="0"/>
            </a:stretch>
          </a:blipFill>
        </p:spPr>
      </p:sp>
      <p:sp>
        <p:nvSpPr>
          <p:cNvPr name="Freeform 5" id="5"/>
          <p:cNvSpPr/>
          <p:nvPr/>
        </p:nvSpPr>
        <p:spPr>
          <a:xfrm flipH="false" flipV="false" rot="0">
            <a:off x="8675832" y="4323033"/>
            <a:ext cx="8503590" cy="4602547"/>
          </a:xfrm>
          <a:custGeom>
            <a:avLst/>
            <a:gdLst/>
            <a:ahLst/>
            <a:cxnLst/>
            <a:rect r="r" b="b" t="t" l="l"/>
            <a:pathLst>
              <a:path h="4602547" w="8503590">
                <a:moveTo>
                  <a:pt x="0" y="0"/>
                </a:moveTo>
                <a:lnTo>
                  <a:pt x="8503589" y="0"/>
                </a:lnTo>
                <a:lnTo>
                  <a:pt x="8503589" y="4602547"/>
                </a:lnTo>
                <a:lnTo>
                  <a:pt x="0" y="4602547"/>
                </a:lnTo>
                <a:lnTo>
                  <a:pt x="0" y="0"/>
                </a:lnTo>
                <a:close/>
              </a:path>
            </a:pathLst>
          </a:custGeom>
          <a:blipFill>
            <a:blip r:embed="rId7"/>
            <a:stretch>
              <a:fillRect l="0" t="0" r="0" b="0"/>
            </a:stretch>
          </a:blipFill>
        </p:spPr>
      </p:sp>
      <p:sp>
        <p:nvSpPr>
          <p:cNvPr name="TextBox 6" id="6"/>
          <p:cNvSpPr txBox="true"/>
          <p:nvPr/>
        </p:nvSpPr>
        <p:spPr>
          <a:xfrm rot="0">
            <a:off x="858562" y="-623058"/>
            <a:ext cx="16570876" cy="4539094"/>
          </a:xfrm>
          <a:prstGeom prst="rect">
            <a:avLst/>
          </a:prstGeom>
        </p:spPr>
        <p:txBody>
          <a:bodyPr anchor="t" rtlCol="false" tIns="0" lIns="0" bIns="0" rIns="0">
            <a:spAutoFit/>
          </a:bodyPr>
          <a:lstStyle/>
          <a:p>
            <a:pPr algn="ctr">
              <a:lnSpc>
                <a:spcPts val="24638"/>
              </a:lnSpc>
              <a:spcBef>
                <a:spcPct val="0"/>
              </a:spcBef>
            </a:pPr>
            <a:r>
              <a:rPr lang="en-US" sz="17598">
                <a:solidFill>
                  <a:srgbClr val="FF8282"/>
                </a:solidFill>
                <a:latin typeface="Stella"/>
              </a:rPr>
              <a:t>Segunda Implementación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008270" y="-3875389"/>
            <a:ext cx="8491887" cy="7750777"/>
          </a:xfrm>
          <a:custGeom>
            <a:avLst/>
            <a:gdLst/>
            <a:ahLst/>
            <a:cxnLst/>
            <a:rect r="r" b="b" t="t" l="l"/>
            <a:pathLst>
              <a:path h="7750777" w="8491887">
                <a:moveTo>
                  <a:pt x="0" y="0"/>
                </a:moveTo>
                <a:lnTo>
                  <a:pt x="8491888" y="0"/>
                </a:lnTo>
                <a:lnTo>
                  <a:pt x="8491888" y="7750778"/>
                </a:lnTo>
                <a:lnTo>
                  <a:pt x="0" y="7750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09161" y="4213200"/>
            <a:ext cx="7756707" cy="9000399"/>
          </a:xfrm>
          <a:custGeom>
            <a:avLst/>
            <a:gdLst/>
            <a:ahLst/>
            <a:cxnLst/>
            <a:rect r="r" b="b" t="t" l="l"/>
            <a:pathLst>
              <a:path h="9000399" w="7756707">
                <a:moveTo>
                  <a:pt x="0" y="0"/>
                </a:moveTo>
                <a:lnTo>
                  <a:pt x="7756707" y="0"/>
                </a:lnTo>
                <a:lnTo>
                  <a:pt x="7756707" y="9000399"/>
                </a:lnTo>
                <a:lnTo>
                  <a:pt x="0" y="9000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16374" y="3892232"/>
            <a:ext cx="8971626" cy="6312762"/>
          </a:xfrm>
          <a:custGeom>
            <a:avLst/>
            <a:gdLst/>
            <a:ahLst/>
            <a:cxnLst/>
            <a:rect r="r" b="b" t="t" l="l"/>
            <a:pathLst>
              <a:path h="6312762" w="8971626">
                <a:moveTo>
                  <a:pt x="0" y="0"/>
                </a:moveTo>
                <a:lnTo>
                  <a:pt x="8971626" y="0"/>
                </a:lnTo>
                <a:lnTo>
                  <a:pt x="8971626" y="6312762"/>
                </a:lnTo>
                <a:lnTo>
                  <a:pt x="0" y="63127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83259" y="392414"/>
            <a:ext cx="15266230" cy="3482974"/>
          </a:xfrm>
          <a:prstGeom prst="rect">
            <a:avLst/>
          </a:prstGeom>
        </p:spPr>
        <p:txBody>
          <a:bodyPr anchor="t" rtlCol="false" tIns="0" lIns="0" bIns="0" rIns="0">
            <a:spAutoFit/>
          </a:bodyPr>
          <a:lstStyle/>
          <a:p>
            <a:pPr algn="l">
              <a:lnSpc>
                <a:spcPts val="28000"/>
              </a:lnSpc>
              <a:spcBef>
                <a:spcPct val="0"/>
              </a:spcBef>
            </a:pPr>
            <a:r>
              <a:rPr lang="en-US" sz="20000">
                <a:solidFill>
                  <a:srgbClr val="404A76"/>
                </a:solidFill>
                <a:latin typeface="Stella"/>
              </a:rPr>
              <a:t>DIFERENCIAS</a:t>
            </a:r>
          </a:p>
        </p:txBody>
      </p:sp>
      <p:sp>
        <p:nvSpPr>
          <p:cNvPr name="TextBox 6" id="6"/>
          <p:cNvSpPr txBox="true"/>
          <p:nvPr/>
        </p:nvSpPr>
        <p:spPr>
          <a:xfrm rot="0">
            <a:off x="1510885" y="6046583"/>
            <a:ext cx="10223841" cy="1318260"/>
          </a:xfrm>
          <a:prstGeom prst="rect">
            <a:avLst/>
          </a:prstGeom>
        </p:spPr>
        <p:txBody>
          <a:bodyPr anchor="t" rtlCol="false" tIns="0" lIns="0" bIns="0" rIns="0">
            <a:spAutoFit/>
          </a:bodyPr>
          <a:lstStyle/>
          <a:p>
            <a:pPr algn="l">
              <a:lnSpc>
                <a:spcPts val="3360"/>
              </a:lnSpc>
            </a:pPr>
            <a:r>
              <a:rPr lang="en-US" sz="4200">
                <a:solidFill>
                  <a:srgbClr val="FF8282"/>
                </a:solidFill>
                <a:latin typeface="Dreaming Outloud All Caps"/>
              </a:rPr>
              <a:t>El primero implementa un error si se ingresa un usertype desconocido. El segundo espera un usertype válido en ejecución.</a:t>
            </a:r>
          </a:p>
        </p:txBody>
      </p:sp>
      <p:sp>
        <p:nvSpPr>
          <p:cNvPr name="TextBox 7" id="7"/>
          <p:cNvSpPr txBox="true"/>
          <p:nvPr/>
        </p:nvSpPr>
        <p:spPr>
          <a:xfrm rot="0">
            <a:off x="1510885" y="4352290"/>
            <a:ext cx="11600712" cy="2070100"/>
          </a:xfrm>
          <a:prstGeom prst="rect">
            <a:avLst/>
          </a:prstGeom>
        </p:spPr>
        <p:txBody>
          <a:bodyPr anchor="t" rtlCol="false" tIns="0" lIns="0" bIns="0" rIns="0">
            <a:spAutoFit/>
          </a:bodyPr>
          <a:lstStyle/>
          <a:p>
            <a:pPr algn="l">
              <a:lnSpc>
                <a:spcPts val="3920"/>
              </a:lnSpc>
            </a:pPr>
            <a:r>
              <a:rPr lang="en-US" sz="5600" spc="-235">
                <a:solidFill>
                  <a:srgbClr val="E4A05F"/>
                </a:solidFill>
                <a:latin typeface="Dreaming Outloud All Caps"/>
              </a:rPr>
              <a:t>El primero encapsula las estrategias EN LA CLASE TicketPriceCalculator. EL SEGUNDO las define por fuera, en PriceStrategy.</a:t>
            </a:r>
          </a:p>
          <a:p>
            <a:pPr algn="l">
              <a:lnSpc>
                <a:spcPts val="3920"/>
              </a:lnSpc>
            </a:pPr>
          </a:p>
        </p:txBody>
      </p:sp>
      <p:sp>
        <p:nvSpPr>
          <p:cNvPr name="TextBox 8" id="8"/>
          <p:cNvSpPr txBox="true"/>
          <p:nvPr/>
        </p:nvSpPr>
        <p:spPr>
          <a:xfrm rot="0">
            <a:off x="1510885" y="7726793"/>
            <a:ext cx="10195266" cy="1318260"/>
          </a:xfrm>
          <a:prstGeom prst="rect">
            <a:avLst/>
          </a:prstGeom>
        </p:spPr>
        <p:txBody>
          <a:bodyPr anchor="t" rtlCol="false" tIns="0" lIns="0" bIns="0" rIns="0">
            <a:spAutoFit/>
          </a:bodyPr>
          <a:lstStyle/>
          <a:p>
            <a:pPr algn="l">
              <a:lnSpc>
                <a:spcPts val="3360"/>
              </a:lnSpc>
            </a:pPr>
            <a:r>
              <a:rPr lang="en-US" sz="4200">
                <a:solidFill>
                  <a:srgbClr val="404A76"/>
                </a:solidFill>
                <a:latin typeface="Dreaming Outloud All Caps"/>
              </a:rPr>
              <a:t>El primero implementa las estrategias como un par clave-valor, mientras que el</a:t>
            </a:r>
          </a:p>
          <a:p>
            <a:pPr algn="l">
              <a:lnSpc>
                <a:spcPts val="3360"/>
              </a:lnSpc>
            </a:pPr>
            <a:r>
              <a:rPr lang="en-US" sz="4200">
                <a:solidFill>
                  <a:srgbClr val="404A76"/>
                </a:solidFill>
                <a:latin typeface="Dreaming Outloud All Caps"/>
              </a:rPr>
              <a:t>segundo los almacena en enums.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682085" y="1369198"/>
            <a:ext cx="7968053" cy="3149782"/>
          </a:xfrm>
          <a:prstGeom prst="rect">
            <a:avLst/>
          </a:prstGeom>
        </p:spPr>
        <p:txBody>
          <a:bodyPr anchor="t" rtlCol="false" tIns="0" lIns="0" bIns="0" rIns="0">
            <a:spAutoFit/>
          </a:bodyPr>
          <a:lstStyle/>
          <a:p>
            <a:pPr algn="ctr">
              <a:lnSpc>
                <a:spcPts val="11154"/>
              </a:lnSpc>
            </a:pPr>
            <a:r>
              <a:rPr lang="en-US" sz="16900">
                <a:solidFill>
                  <a:srgbClr val="404A76"/>
                </a:solidFill>
                <a:latin typeface="Stella"/>
              </a:rPr>
              <a:t>problemas que resuelve</a:t>
            </a:r>
          </a:p>
        </p:txBody>
      </p:sp>
      <p:sp>
        <p:nvSpPr>
          <p:cNvPr name="TextBox 3" id="3"/>
          <p:cNvSpPr txBox="true"/>
          <p:nvPr/>
        </p:nvSpPr>
        <p:spPr>
          <a:xfrm rot="0">
            <a:off x="9144000" y="923925"/>
            <a:ext cx="8115300" cy="863600"/>
          </a:xfrm>
          <a:prstGeom prst="rect">
            <a:avLst/>
          </a:prstGeom>
        </p:spPr>
        <p:txBody>
          <a:bodyPr anchor="t" rtlCol="false" tIns="0" lIns="0" bIns="0" rIns="0">
            <a:spAutoFit/>
          </a:bodyPr>
          <a:lstStyle/>
          <a:p>
            <a:pPr algn="l">
              <a:lnSpc>
                <a:spcPts val="7000"/>
              </a:lnSpc>
            </a:pPr>
            <a:r>
              <a:rPr lang="en-US" sz="5000">
                <a:solidFill>
                  <a:srgbClr val="404A76"/>
                </a:solidFill>
                <a:latin typeface="Dreaming Outloud All Caps"/>
              </a:rPr>
              <a:t>Variantes de algoritmo</a:t>
            </a:r>
          </a:p>
        </p:txBody>
      </p:sp>
      <p:sp>
        <p:nvSpPr>
          <p:cNvPr name="TextBox 4" id="4"/>
          <p:cNvSpPr txBox="true"/>
          <p:nvPr/>
        </p:nvSpPr>
        <p:spPr>
          <a:xfrm rot="0">
            <a:off x="608461" y="7178201"/>
            <a:ext cx="8884902" cy="863600"/>
          </a:xfrm>
          <a:prstGeom prst="rect">
            <a:avLst/>
          </a:prstGeom>
        </p:spPr>
        <p:txBody>
          <a:bodyPr anchor="t" rtlCol="false" tIns="0" lIns="0" bIns="0" rIns="0">
            <a:spAutoFit/>
          </a:bodyPr>
          <a:lstStyle/>
          <a:p>
            <a:pPr algn="l">
              <a:lnSpc>
                <a:spcPts val="7000"/>
              </a:lnSpc>
            </a:pPr>
            <a:r>
              <a:rPr lang="en-US" sz="5000">
                <a:solidFill>
                  <a:srgbClr val="404A76"/>
                </a:solidFill>
                <a:latin typeface="Dreaming Outloud All Caps"/>
              </a:rPr>
              <a:t>Aislamiento de lógica de negocio</a:t>
            </a:r>
          </a:p>
        </p:txBody>
      </p:sp>
      <p:sp>
        <p:nvSpPr>
          <p:cNvPr name="TextBox 5" id="5"/>
          <p:cNvSpPr txBox="true"/>
          <p:nvPr/>
        </p:nvSpPr>
        <p:spPr>
          <a:xfrm rot="0">
            <a:off x="9144000" y="3565845"/>
            <a:ext cx="8115300" cy="863600"/>
          </a:xfrm>
          <a:prstGeom prst="rect">
            <a:avLst/>
          </a:prstGeom>
        </p:spPr>
        <p:txBody>
          <a:bodyPr anchor="t" rtlCol="false" tIns="0" lIns="0" bIns="0" rIns="0">
            <a:spAutoFit/>
          </a:bodyPr>
          <a:lstStyle/>
          <a:p>
            <a:pPr algn="l">
              <a:lnSpc>
                <a:spcPts val="7000"/>
              </a:lnSpc>
            </a:pPr>
            <a:r>
              <a:rPr lang="en-US" sz="5000">
                <a:solidFill>
                  <a:srgbClr val="404A76"/>
                </a:solidFill>
                <a:latin typeface="Dreaming Outloud All Caps"/>
              </a:rPr>
              <a:t>Alteración indirecta</a:t>
            </a:r>
          </a:p>
        </p:txBody>
      </p:sp>
      <p:sp>
        <p:nvSpPr>
          <p:cNvPr name="TextBox 6" id="6"/>
          <p:cNvSpPr txBox="true"/>
          <p:nvPr/>
        </p:nvSpPr>
        <p:spPr>
          <a:xfrm rot="0">
            <a:off x="608461" y="4840766"/>
            <a:ext cx="8115300" cy="863600"/>
          </a:xfrm>
          <a:prstGeom prst="rect">
            <a:avLst/>
          </a:prstGeom>
        </p:spPr>
        <p:txBody>
          <a:bodyPr anchor="t" rtlCol="false" tIns="0" lIns="0" bIns="0" rIns="0">
            <a:spAutoFit/>
          </a:bodyPr>
          <a:lstStyle/>
          <a:p>
            <a:pPr algn="l">
              <a:lnSpc>
                <a:spcPts val="7000"/>
              </a:lnSpc>
            </a:pPr>
            <a:r>
              <a:rPr lang="en-US" sz="5000">
                <a:solidFill>
                  <a:srgbClr val="404A76"/>
                </a:solidFill>
                <a:latin typeface="Dreaming Outloud All Caps"/>
              </a:rPr>
              <a:t>evitar condicionales extensos</a:t>
            </a:r>
          </a:p>
        </p:txBody>
      </p:sp>
      <p:sp>
        <p:nvSpPr>
          <p:cNvPr name="TextBox 7" id="7"/>
          <p:cNvSpPr txBox="true"/>
          <p:nvPr/>
        </p:nvSpPr>
        <p:spPr>
          <a:xfrm rot="0">
            <a:off x="9144000" y="2029460"/>
            <a:ext cx="8115300" cy="1250950"/>
          </a:xfrm>
          <a:prstGeom prst="rect">
            <a:avLst/>
          </a:prstGeom>
        </p:spPr>
        <p:txBody>
          <a:bodyPr anchor="t" rtlCol="false" tIns="0" lIns="0" bIns="0" rIns="0">
            <a:spAutoFit/>
          </a:bodyPr>
          <a:lstStyle/>
          <a:p>
            <a:pPr algn="l" marL="863601" indent="-431801" lvl="1">
              <a:lnSpc>
                <a:spcPts val="3200"/>
              </a:lnSpc>
              <a:buFont typeface="Arial"/>
              <a:buChar char="•"/>
            </a:pPr>
            <a:r>
              <a:rPr lang="en-US" sz="4000">
                <a:solidFill>
                  <a:srgbClr val="FF8282"/>
                </a:solidFill>
                <a:latin typeface="Dreaming Outloud All Caps"/>
              </a:rPr>
              <a:t>Permite intercambiar entre variantes de un algoritmo en tiempo de ejecución.</a:t>
            </a:r>
          </a:p>
        </p:txBody>
      </p:sp>
      <p:sp>
        <p:nvSpPr>
          <p:cNvPr name="TextBox 8" id="8"/>
          <p:cNvSpPr txBox="true"/>
          <p:nvPr/>
        </p:nvSpPr>
        <p:spPr>
          <a:xfrm rot="0">
            <a:off x="377580" y="8279926"/>
            <a:ext cx="8766420" cy="1250950"/>
          </a:xfrm>
          <a:prstGeom prst="rect">
            <a:avLst/>
          </a:prstGeom>
        </p:spPr>
        <p:txBody>
          <a:bodyPr anchor="t" rtlCol="false" tIns="0" lIns="0" bIns="0" rIns="0">
            <a:spAutoFit/>
          </a:bodyPr>
          <a:lstStyle/>
          <a:p>
            <a:pPr algn="l" marL="863601" indent="-431801" lvl="1">
              <a:lnSpc>
                <a:spcPts val="3200"/>
              </a:lnSpc>
              <a:buFont typeface="Arial"/>
              <a:buChar char="•"/>
            </a:pPr>
            <a:r>
              <a:rPr lang="en-US" sz="4000">
                <a:solidFill>
                  <a:srgbClr val="FF8282"/>
                </a:solidFill>
                <a:latin typeface="Dreaming Outloud All Caps"/>
              </a:rPr>
              <a:t>Aísla la lógica de negocio de los detalles de implementación de algoritmos.</a:t>
            </a:r>
          </a:p>
        </p:txBody>
      </p:sp>
      <p:sp>
        <p:nvSpPr>
          <p:cNvPr name="TextBox 9" id="9"/>
          <p:cNvSpPr txBox="true"/>
          <p:nvPr/>
        </p:nvSpPr>
        <p:spPr>
          <a:xfrm rot="0">
            <a:off x="9144000" y="4671380"/>
            <a:ext cx="8115300" cy="1250950"/>
          </a:xfrm>
          <a:prstGeom prst="rect">
            <a:avLst/>
          </a:prstGeom>
        </p:spPr>
        <p:txBody>
          <a:bodyPr anchor="t" rtlCol="false" tIns="0" lIns="0" bIns="0" rIns="0">
            <a:spAutoFit/>
          </a:bodyPr>
          <a:lstStyle/>
          <a:p>
            <a:pPr algn="l" marL="863601" indent="-431801" lvl="1">
              <a:lnSpc>
                <a:spcPts val="3200"/>
              </a:lnSpc>
              <a:buFont typeface="Arial"/>
              <a:buChar char="•"/>
            </a:pPr>
            <a:r>
              <a:rPr lang="en-US" sz="4000">
                <a:solidFill>
                  <a:srgbClr val="FF8282"/>
                </a:solidFill>
                <a:latin typeface="Dreaming Outloud All Caps"/>
              </a:rPr>
              <a:t>Modifica el comportamiento del objeto en ejecución, asociándolo con sub-objetos específicos.</a:t>
            </a:r>
          </a:p>
        </p:txBody>
      </p:sp>
      <p:sp>
        <p:nvSpPr>
          <p:cNvPr name="TextBox 10" id="10"/>
          <p:cNvSpPr txBox="true"/>
          <p:nvPr/>
        </p:nvSpPr>
        <p:spPr>
          <a:xfrm rot="0">
            <a:off x="377580" y="5946301"/>
            <a:ext cx="9115783" cy="1250950"/>
          </a:xfrm>
          <a:prstGeom prst="rect">
            <a:avLst/>
          </a:prstGeom>
        </p:spPr>
        <p:txBody>
          <a:bodyPr anchor="t" rtlCol="false" tIns="0" lIns="0" bIns="0" rIns="0">
            <a:spAutoFit/>
          </a:bodyPr>
          <a:lstStyle/>
          <a:p>
            <a:pPr algn="l" marL="863601" indent="-431801" lvl="1">
              <a:lnSpc>
                <a:spcPts val="3200"/>
              </a:lnSpc>
              <a:buFont typeface="Arial"/>
              <a:buChar char="•"/>
            </a:pPr>
            <a:r>
              <a:rPr lang="en-US" sz="4000">
                <a:solidFill>
                  <a:srgbClr val="FF8282"/>
                </a:solidFill>
                <a:latin typeface="Dreaming Outloud All Caps"/>
              </a:rPr>
              <a:t>el objeto original delega la ejecución a un algoritmo específico, sin tener que implementar todas las variantes</a:t>
            </a:r>
          </a:p>
        </p:txBody>
      </p:sp>
      <p:sp>
        <p:nvSpPr>
          <p:cNvPr name="Freeform 11" id="11"/>
          <p:cNvSpPr/>
          <p:nvPr/>
        </p:nvSpPr>
        <p:spPr>
          <a:xfrm flipH="false" flipV="false" rot="5400000">
            <a:off x="10502844" y="5492998"/>
            <a:ext cx="6424666" cy="7454781"/>
          </a:xfrm>
          <a:custGeom>
            <a:avLst/>
            <a:gdLst/>
            <a:ahLst/>
            <a:cxnLst/>
            <a:rect r="r" b="b" t="t" l="l"/>
            <a:pathLst>
              <a:path h="7454781" w="6424666">
                <a:moveTo>
                  <a:pt x="0" y="0"/>
                </a:moveTo>
                <a:lnTo>
                  <a:pt x="6424666" y="0"/>
                </a:lnTo>
                <a:lnTo>
                  <a:pt x="6424666" y="7454781"/>
                </a:lnTo>
                <a:lnTo>
                  <a:pt x="0" y="7454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450113" y="6295551"/>
            <a:ext cx="6530128" cy="4452360"/>
          </a:xfrm>
          <a:custGeom>
            <a:avLst/>
            <a:gdLst/>
            <a:ahLst/>
            <a:cxnLst/>
            <a:rect r="r" b="b" t="t" l="l"/>
            <a:pathLst>
              <a:path h="4452360" w="6530128">
                <a:moveTo>
                  <a:pt x="0" y="0"/>
                </a:moveTo>
                <a:lnTo>
                  <a:pt x="6530128" y="0"/>
                </a:lnTo>
                <a:lnTo>
                  <a:pt x="6530128" y="4452360"/>
                </a:lnTo>
                <a:lnTo>
                  <a:pt x="0" y="44523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DAGGDef4OOE</dc:identifier>
  <dcterms:modified xsi:type="dcterms:W3CDTF">2011-08-01T06:04:30Z</dcterms:modified>
  <cp:revision>1</cp:revision>
  <dc:title>Strategy Pattern</dc:title>
</cp:coreProperties>
</file>